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475" r:id="rId2"/>
    <p:sldId id="566" r:id="rId3"/>
    <p:sldId id="587" r:id="rId4"/>
    <p:sldId id="585" r:id="rId5"/>
    <p:sldId id="589" r:id="rId6"/>
    <p:sldId id="606" r:id="rId7"/>
    <p:sldId id="599" r:id="rId8"/>
    <p:sldId id="592" r:id="rId9"/>
    <p:sldId id="601" r:id="rId10"/>
    <p:sldId id="600" r:id="rId11"/>
    <p:sldId id="588" r:id="rId12"/>
    <p:sldId id="416" r:id="rId13"/>
    <p:sldId id="507" r:id="rId14"/>
    <p:sldId id="556" r:id="rId15"/>
    <p:sldId id="532" r:id="rId16"/>
    <p:sldId id="465" r:id="rId17"/>
    <p:sldId id="605" r:id="rId18"/>
    <p:sldId id="594" r:id="rId19"/>
    <p:sldId id="612" r:id="rId20"/>
    <p:sldId id="610" r:id="rId21"/>
    <p:sldId id="602" r:id="rId22"/>
    <p:sldId id="608" r:id="rId23"/>
    <p:sldId id="609" r:id="rId24"/>
    <p:sldId id="607" r:id="rId25"/>
    <p:sldId id="590" r:id="rId26"/>
    <p:sldId id="595" r:id="rId27"/>
    <p:sldId id="603" r:id="rId28"/>
    <p:sldId id="613" r:id="rId29"/>
    <p:sldId id="614" r:id="rId30"/>
    <p:sldId id="615" r:id="rId31"/>
    <p:sldId id="597" r:id="rId32"/>
    <p:sldId id="618" r:id="rId33"/>
    <p:sldId id="617" r:id="rId34"/>
    <p:sldId id="619" r:id="rId35"/>
    <p:sldId id="620" r:id="rId36"/>
    <p:sldId id="621" r:id="rId37"/>
    <p:sldId id="622" r:id="rId38"/>
    <p:sldId id="623" r:id="rId39"/>
    <p:sldId id="624" r:id="rId40"/>
    <p:sldId id="625" r:id="rId41"/>
    <p:sldId id="626" r:id="rId42"/>
    <p:sldId id="591" r:id="rId43"/>
    <p:sldId id="627" r:id="rId44"/>
    <p:sldId id="629" r:id="rId45"/>
    <p:sldId id="628" r:id="rId46"/>
    <p:sldId id="630" r:id="rId47"/>
    <p:sldId id="632" r:id="rId48"/>
    <p:sldId id="631" r:id="rId49"/>
    <p:sldId id="633" r:id="rId50"/>
    <p:sldId id="634" r:id="rId51"/>
    <p:sldId id="635" r:id="rId52"/>
    <p:sldId id="636" r:id="rId53"/>
    <p:sldId id="637" r:id="rId5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916"/>
    <p:restoredTop sz="96208"/>
  </p:normalViewPr>
  <p:slideViewPr>
    <p:cSldViewPr showGuides="1">
      <p:cViewPr varScale="1">
        <p:scale>
          <a:sx n="124" d="100"/>
          <a:sy n="124" d="100"/>
        </p:scale>
        <p:origin x="14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C5E887D4-9867-2147-8F1C-113AB606FF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2DA60845-5ABD-E64D-A455-64B013F384E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9C85E30D-E9BC-4B43-B3A8-DB0127A4E1F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B92FF0BA-50A1-1548-A1AE-204E06CF513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6">
            <a:extLst>
              <a:ext uri="{FF2B5EF4-FFF2-40B4-BE49-F238E27FC236}">
                <a16:creationId xmlns:a16="http://schemas.microsoft.com/office/drawing/2014/main" id="{2A4B1EEB-328E-0649-B3E6-A976F5A356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7">
            <a:extLst>
              <a:ext uri="{FF2B5EF4-FFF2-40B4-BE49-F238E27FC236}">
                <a16:creationId xmlns:a16="http://schemas.microsoft.com/office/drawing/2014/main" id="{E5FAEE97-997B-704C-869B-5F6647C536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02FB39-637F-C54D-BBBB-DC8D4B7FC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5BC3203B-2777-8740-8E6D-84B1098936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132DFCC-9C42-9D47-93A4-A33961051E8A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  <p:sp>
        <p:nvSpPr>
          <p:cNvPr id="30722" name="Rectangle 1026">
            <a:extLst>
              <a:ext uri="{FF2B5EF4-FFF2-40B4-BE49-F238E27FC236}">
                <a16:creationId xmlns:a16="http://schemas.microsoft.com/office/drawing/2014/main" id="{8AB6BB10-38D8-AD43-9062-182C7C30D5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3" name="Rectangle 1027">
            <a:extLst>
              <a:ext uri="{FF2B5EF4-FFF2-40B4-BE49-F238E27FC236}">
                <a16:creationId xmlns:a16="http://schemas.microsoft.com/office/drawing/2014/main" id="{AC23BDBC-8D1A-5A4F-9FD5-43D7002232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Sketch bar graphs on the board</a:t>
            </a:r>
          </a:p>
        </p:txBody>
      </p:sp>
    </p:spTree>
    <p:extLst>
      <p:ext uri="{BB962C8B-B14F-4D97-AF65-F5344CB8AC3E}">
        <p14:creationId xmlns:p14="http://schemas.microsoft.com/office/powerpoint/2010/main" val="318847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D62B5F25-CB22-A448-BF80-74816E0DA3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42ADD15-D960-5846-BA07-5F22C61C786E}" type="slidenum">
              <a:rPr lang="en-US" altLang="en-US" sz="1200" smtClean="0"/>
              <a:pPr/>
              <a:t>13</a:t>
            </a:fld>
            <a:endParaRPr lang="en-US" altLang="en-US" sz="1200"/>
          </a:p>
        </p:txBody>
      </p:sp>
      <p:sp>
        <p:nvSpPr>
          <p:cNvPr id="32770" name="Rectangle 1026">
            <a:extLst>
              <a:ext uri="{FF2B5EF4-FFF2-40B4-BE49-F238E27FC236}">
                <a16:creationId xmlns:a16="http://schemas.microsoft.com/office/drawing/2014/main" id="{13AFB0EF-F70E-2D40-AC25-8E5C1F8ED9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1" name="Rectangle 1027">
            <a:extLst>
              <a:ext uri="{FF2B5EF4-FFF2-40B4-BE49-F238E27FC236}">
                <a16:creationId xmlns:a16="http://schemas.microsoft.com/office/drawing/2014/main" id="{06C303C4-38BB-4B47-BC53-2A7CF05A81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Sketch bar graphs on the board</a:t>
            </a:r>
          </a:p>
        </p:txBody>
      </p:sp>
    </p:spTree>
    <p:extLst>
      <p:ext uri="{BB962C8B-B14F-4D97-AF65-F5344CB8AC3E}">
        <p14:creationId xmlns:p14="http://schemas.microsoft.com/office/powerpoint/2010/main" val="3843328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241EDC-2865-A747-B842-EEF54D4AA3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7F9317-78C0-1345-A5D8-C1BF9A8782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06EE42-BF7F-FA49-ACF3-4E67188640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75391-E406-2945-827D-BC6F94C9C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462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F56452-97ED-E943-83A9-793B21FAB7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9C5B02-10A0-2D48-95B3-ED1D961B2A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7C07E9-F1CA-4248-A16B-C9753647A1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FAF73-71DC-D545-B108-7067DF617A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22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A57729-EDD4-D545-9CC3-BB0043B865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66C85B5-B847-1049-B3FB-1E35004EE3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F56EF0-1612-524D-8F0B-960953D7DB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B62BF-191B-B542-8945-6BD69A504F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804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B24DA2-4660-DE42-998F-13B29D0476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4A88B8-9322-B546-B98F-C41E6EE723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6F75BFC-2309-824B-9338-714A82CC57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15594-024E-8B41-984A-44AF0CBD7F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74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DBC6CE2-94FC-8641-959E-9619569AC3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FAC5A9-0E3D-2E45-96D2-D8F91C1F4E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C9C861-B7A5-824C-82DC-9A36825F8A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D78F6-D6A7-FE43-91C6-7DBF3AA1D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90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2C9B1-C660-7947-B191-35335B52DD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402CF-E787-3E41-804F-A6005EBB19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A0C9-5E3C-244B-BB0B-54DECD37CD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DF1D4-D097-2247-8945-BC79284FF7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0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CB480CC-F265-C14E-BB49-B44A4DEB93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C5C94DE-6724-4447-A0A3-F4E3FDB38C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348E0D-3C0B-6549-B0C8-6295D08C5F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31437-147A-DD4E-AD9A-B5DD4F379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34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9C2DA8-F5F8-3544-83E6-9607F0911A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A754A0-3136-7148-9AF9-1713F35DC2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78B743F-FD74-EA49-B0DA-D882F7E119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52728-38AD-A946-B621-DB0EB6F60E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26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ABCA347-658E-B640-BB83-D9DA3E10CB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169303-F62F-5440-8D09-89411CF691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968C92B-990C-EB47-9B3C-D3070DBB9D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F7EEF-57A0-A74A-9996-9516F1773C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37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D540B-0328-744D-8689-08C4F149D8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1AD6B4-62A8-9340-A5B1-7539464399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4E68C-1E3C-D341-824E-06FC10DCDD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04C95-E6EB-7C49-AC0A-520119162F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622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4EB47-D51B-F144-A869-D422078406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7F815-9384-8142-8F06-B929C415BF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18556-DA91-2943-8C03-CAAEC9D2A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53188-538B-C647-B9D3-DA3E1497D5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596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79B0DEC-42DA-6044-8E42-8E80530CF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1FEC676-7569-244B-B602-BF5FEA5DD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0A5F7B9-35B4-214F-93BE-B09C2DCA116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6EDDA69-6C6B-9F4E-9787-E4B0FD0102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156AB33-2306-BA44-B8E6-E0FDE7D0120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92E2F5F5-A886-CA4A-9CC3-5A1E63804D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1.pn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0.png"/><Relationship Id="rId5" Type="http://schemas.openxmlformats.org/officeDocument/2006/relationships/image" Target="../media/image35.pn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621D8D8D-2DA0-334A-A7CE-D0909293A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Summer School 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01EF01-DEBC-1D41-8988-719B73F67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5238"/>
            <a:ext cx="8229600" cy="4525962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Day 0: R bootcamp</a:t>
            </a:r>
          </a:p>
          <a:p>
            <a:pPr>
              <a:defRPr/>
            </a:pPr>
            <a:r>
              <a:rPr lang="en-US" dirty="0"/>
              <a:t>Day 1: Workflow, Google App Engine</a:t>
            </a:r>
          </a:p>
          <a:p>
            <a:pPr>
              <a:defRPr/>
            </a:pPr>
            <a:r>
              <a:rPr lang="en-US" dirty="0"/>
              <a:t>Day 2: Online Experiments</a:t>
            </a:r>
          </a:p>
          <a:p>
            <a:pPr>
              <a:defRPr/>
            </a:pPr>
            <a:r>
              <a:rPr lang="en-US" dirty="0"/>
              <a:t>Day 3: Data wrangling, visualization</a:t>
            </a:r>
          </a:p>
          <a:p>
            <a:pPr>
              <a:defRPr/>
            </a:pPr>
            <a:r>
              <a:rPr lang="en-US" dirty="0"/>
              <a:t>Day 4: Statistics, Probabilistic models</a:t>
            </a:r>
          </a:p>
          <a:p>
            <a:pPr>
              <a:defRPr/>
            </a:pPr>
            <a:r>
              <a:rPr lang="en-US" dirty="0"/>
              <a:t>Day 5: Experience sampling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8229600" cy="1143000"/>
          </a:xfrm>
        </p:spPr>
        <p:txBody>
          <a:bodyPr/>
          <a:lstStyle/>
          <a:p>
            <a:r>
              <a:rPr lang="en-US" dirty="0"/>
              <a:t>ANOVA for model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C5C3D-949C-5547-9A19-74C14357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4BA2DC-F61C-B34B-A7E6-6B8E6DF8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977900"/>
            <a:ext cx="41529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1BD106-236C-5B4B-8909-5B5BD400E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879600"/>
            <a:ext cx="7708900" cy="78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5D82FA-A610-E047-A71C-0B97B2026852}"/>
              </a:ext>
            </a:extLst>
          </p:cNvPr>
          <p:cNvSpPr txBox="1"/>
          <p:nvPr/>
        </p:nvSpPr>
        <p:spPr>
          <a:xfrm>
            <a:off x="112922" y="114300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BB3503-DA56-9446-8578-AB753E6E9B22}"/>
              </a:ext>
            </a:extLst>
          </p:cNvPr>
          <p:cNvSpPr txBox="1"/>
          <p:nvPr/>
        </p:nvSpPr>
        <p:spPr>
          <a:xfrm>
            <a:off x="76200" y="199138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6856B1-2719-A44E-9FEF-AD777A527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82597"/>
            <a:ext cx="9144000" cy="32090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B0C2D5-310E-5C40-AC94-86BF8870D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70775"/>
            <a:ext cx="3584944" cy="7869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5D5B83-3D81-8A4A-A057-A1ED4F640925}"/>
              </a:ext>
            </a:extLst>
          </p:cNvPr>
          <p:cNvSpPr/>
          <p:nvPr/>
        </p:nvSpPr>
        <p:spPr bwMode="auto">
          <a:xfrm>
            <a:off x="5309042" y="5638800"/>
            <a:ext cx="1320357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65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FAC82-48DC-5B4D-BDB0-F61BE497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Least squares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15E66-9D48-3548-85B6-BE14FAC9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04699"/>
            <a:ext cx="8458200" cy="5448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2FB05A-7180-CF46-AB76-3F7A6C40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6121400"/>
            <a:ext cx="1828800" cy="73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5C5992-CBF9-174B-9448-C2C470D75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6146800"/>
            <a:ext cx="1155700" cy="711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8B1CF9-A06B-2E49-A6EA-D33C71ACE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3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50079CEB-90F2-1E49-8FB3-80CF7E5DD6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Coughing friend</a:t>
            </a:r>
          </a:p>
        </p:txBody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871EEA2F-839B-CF49-94FC-6637585DFE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i="1"/>
              <a:t>d</a:t>
            </a:r>
            <a:r>
              <a:rPr lang="en-US" altLang="en-US"/>
              <a:t>: John is coughing</a:t>
            </a:r>
            <a:br>
              <a:rPr lang="en-US" altLang="en-US"/>
            </a:br>
            <a:endParaRPr lang="en-US" altLang="en-US"/>
          </a:p>
          <a:p>
            <a:pPr eaLnBrk="1" hangingPunct="1"/>
            <a:r>
              <a:rPr lang="en-US" altLang="en-US" i="1"/>
              <a:t>h</a:t>
            </a:r>
            <a:r>
              <a:rPr lang="en-US" altLang="en-US" i="1" baseline="-25000"/>
              <a:t>1</a:t>
            </a:r>
            <a:r>
              <a:rPr lang="en-US" altLang="en-US"/>
              <a:t>: John has a cold</a:t>
            </a:r>
            <a:br>
              <a:rPr lang="en-US" altLang="en-US"/>
            </a:br>
            <a:r>
              <a:rPr lang="en-US" altLang="en-US" i="1"/>
              <a:t>h</a:t>
            </a:r>
            <a:r>
              <a:rPr lang="en-US" altLang="en-US" i="1" baseline="-25000"/>
              <a:t>2</a:t>
            </a:r>
            <a:r>
              <a:rPr lang="en-US" altLang="en-US"/>
              <a:t>: John has emphysema</a:t>
            </a:r>
            <a:br>
              <a:rPr lang="en-US" altLang="en-US"/>
            </a:br>
            <a:r>
              <a:rPr lang="en-US" altLang="en-US" i="1"/>
              <a:t>h</a:t>
            </a:r>
            <a:r>
              <a:rPr lang="en-US" altLang="en-US" i="1" baseline="-25000"/>
              <a:t>3</a:t>
            </a:r>
            <a:r>
              <a:rPr lang="en-US" altLang="en-US"/>
              <a:t>: John has a stomach upset</a:t>
            </a:r>
          </a:p>
          <a:p>
            <a:pPr eaLnBrk="1" hangingPunct="1"/>
            <a:endParaRPr lang="en-US" altLang="en-US" sz="2400"/>
          </a:p>
        </p:txBody>
      </p:sp>
      <p:sp>
        <p:nvSpPr>
          <p:cNvPr id="29699" name="Text Box 6">
            <a:extLst>
              <a:ext uri="{FF2B5EF4-FFF2-40B4-BE49-F238E27FC236}">
                <a16:creationId xmlns:a16="http://schemas.microsoft.com/office/drawing/2014/main" id="{5F46AF57-F2AC-5A4E-837B-972CC323F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886200"/>
            <a:ext cx="1573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probability</a:t>
            </a:r>
          </a:p>
        </p:txBody>
      </p:sp>
      <p:sp>
        <p:nvSpPr>
          <p:cNvPr id="29700" name="Line 7">
            <a:extLst>
              <a:ext uri="{FF2B5EF4-FFF2-40B4-BE49-F238E27FC236}">
                <a16:creationId xmlns:a16="http://schemas.microsoft.com/office/drawing/2014/main" id="{A957EF11-248F-D646-9FB4-03A2EAEED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4802188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Line 9">
            <a:extLst>
              <a:ext uri="{FF2B5EF4-FFF2-40B4-BE49-F238E27FC236}">
                <a16:creationId xmlns:a16="http://schemas.microsoft.com/office/drawing/2014/main" id="{CD43F9B8-2410-1E42-8936-32858E310A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4725988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702" name="Group 10">
            <a:extLst>
              <a:ext uri="{FF2B5EF4-FFF2-40B4-BE49-F238E27FC236}">
                <a16:creationId xmlns:a16="http://schemas.microsoft.com/office/drawing/2014/main" id="{4F2473AF-9C15-4648-AE0D-882987AB5149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4114800"/>
            <a:ext cx="2036763" cy="1068388"/>
            <a:chOff x="3840" y="1391"/>
            <a:chExt cx="1283" cy="673"/>
          </a:xfrm>
        </p:grpSpPr>
        <p:sp>
          <p:nvSpPr>
            <p:cNvPr id="29707" name="Text Box 11">
              <a:extLst>
                <a:ext uri="{FF2B5EF4-FFF2-40B4-BE49-F238E27FC236}">
                  <a16:creationId xmlns:a16="http://schemas.microsoft.com/office/drawing/2014/main" id="{C63B660B-32B9-8644-848B-969619FF84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391"/>
              <a:ext cx="104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0" tIns="45711" rIns="91420" bIns="45711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7030A0"/>
                  </a:solidFill>
                </a:rPr>
                <a:t>Prior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7030A0"/>
                  </a:solidFill>
                </a:rPr>
                <a:t>knowledge</a:t>
              </a:r>
            </a:p>
          </p:txBody>
        </p:sp>
        <p:sp>
          <p:nvSpPr>
            <p:cNvPr id="29708" name="Line 12">
              <a:extLst>
                <a:ext uri="{FF2B5EF4-FFF2-40B4-BE49-F238E27FC236}">
                  <a16:creationId xmlns:a16="http://schemas.microsoft.com/office/drawing/2014/main" id="{96667773-42E5-EA46-AB3A-CD8FB2DA7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1824"/>
              <a:ext cx="192" cy="240"/>
            </a:xfrm>
            <a:prstGeom prst="line">
              <a:avLst/>
            </a:prstGeom>
            <a:noFill/>
            <a:ln w="9525">
              <a:solidFill>
                <a:srgbClr val="6C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703" name="Text Box 13">
            <a:extLst>
              <a:ext uri="{FF2B5EF4-FFF2-40B4-BE49-F238E27FC236}">
                <a16:creationId xmlns:a16="http://schemas.microsoft.com/office/drawing/2014/main" id="{D311F0B6-8B87-B042-9732-03713B7B5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411788"/>
            <a:ext cx="3835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n-AU" altLang="en-US"/>
              <a:t>=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  <p:sp>
        <p:nvSpPr>
          <p:cNvPr id="29704" name="Rectangle 1">
            <a:extLst>
              <a:ext uri="{FF2B5EF4-FFF2-40B4-BE49-F238E27FC236}">
                <a16:creationId xmlns:a16="http://schemas.microsoft.com/office/drawing/2014/main" id="{D079D403-5336-EF4F-9004-5B1AE3E62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1350" y="6172200"/>
            <a:ext cx="958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P(d)</a:t>
            </a:r>
          </a:p>
        </p:txBody>
      </p:sp>
      <p:cxnSp>
        <p:nvCxnSpPr>
          <p:cNvPr id="29705" name="Straight Connector 3">
            <a:extLst>
              <a:ext uri="{FF2B5EF4-FFF2-40B4-BE49-F238E27FC236}">
                <a16:creationId xmlns:a16="http://schemas.microsoft.com/office/drawing/2014/main" id="{DB9C57CC-2515-2641-9409-1E4FE91D9D0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86200" y="6096000"/>
            <a:ext cx="19050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6" name="Text Box 8">
            <a:extLst>
              <a:ext uri="{FF2B5EF4-FFF2-40B4-BE49-F238E27FC236}">
                <a16:creationId xmlns:a16="http://schemas.microsoft.com/office/drawing/2014/main" id="{4DC1463B-FC74-F142-8537-81116B63F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810000"/>
            <a:ext cx="17795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Evidence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(Likelihood)</a:t>
            </a:r>
            <a:endParaRPr lang="en-US" altLang="en-US" sz="240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D9B14B-2DC6-BA44-8150-6EA99BEDD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0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0B81F873-C695-6D4C-8D6A-7A3CEDBE68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Coughing friend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7E2432A0-FD72-F240-8911-6CE4565E60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i="1"/>
              <a:t>d</a:t>
            </a:r>
            <a:r>
              <a:rPr lang="en-US" altLang="en-US"/>
              <a:t>: John is coughing</a:t>
            </a:r>
            <a:br>
              <a:rPr lang="en-US" altLang="en-US"/>
            </a:br>
            <a:endParaRPr lang="en-US" altLang="en-US"/>
          </a:p>
          <a:p>
            <a:pPr eaLnBrk="1" hangingPunct="1"/>
            <a:r>
              <a:rPr lang="en-US" altLang="en-US" i="1"/>
              <a:t>h</a:t>
            </a:r>
            <a:r>
              <a:rPr lang="en-US" altLang="en-US" i="1" baseline="-25000"/>
              <a:t>1</a:t>
            </a:r>
            <a:r>
              <a:rPr lang="en-US" altLang="en-US"/>
              <a:t>: John has a cold</a:t>
            </a:r>
            <a:br>
              <a:rPr lang="en-US" altLang="en-US"/>
            </a:br>
            <a:r>
              <a:rPr lang="en-US" altLang="en-US" i="1"/>
              <a:t>h</a:t>
            </a:r>
            <a:r>
              <a:rPr lang="en-US" altLang="en-US" i="1" baseline="-25000"/>
              <a:t>2</a:t>
            </a:r>
            <a:r>
              <a:rPr lang="en-US" altLang="en-US"/>
              <a:t>: John has emphysema</a:t>
            </a:r>
            <a:br>
              <a:rPr lang="en-US" altLang="en-US"/>
            </a:br>
            <a:r>
              <a:rPr lang="en-US" altLang="en-US" i="1"/>
              <a:t>h</a:t>
            </a:r>
            <a:r>
              <a:rPr lang="en-US" altLang="en-US" i="1" baseline="-25000"/>
              <a:t>3</a:t>
            </a:r>
            <a:r>
              <a:rPr lang="en-US" altLang="en-US"/>
              <a:t>: John has a stomach upset</a:t>
            </a:r>
          </a:p>
          <a:p>
            <a:pPr eaLnBrk="1" hangingPunct="1"/>
            <a:endParaRPr lang="en-US" altLang="en-US" sz="2400"/>
          </a:p>
        </p:txBody>
      </p:sp>
      <p:sp>
        <p:nvSpPr>
          <p:cNvPr id="31747" name="Text Box 6">
            <a:extLst>
              <a:ext uri="{FF2B5EF4-FFF2-40B4-BE49-F238E27FC236}">
                <a16:creationId xmlns:a16="http://schemas.microsoft.com/office/drawing/2014/main" id="{281D6075-CCE9-F449-85BD-AB52E4060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886200"/>
            <a:ext cx="1573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probability</a:t>
            </a:r>
          </a:p>
        </p:txBody>
      </p:sp>
      <p:sp>
        <p:nvSpPr>
          <p:cNvPr id="31748" name="Line 7">
            <a:extLst>
              <a:ext uri="{FF2B5EF4-FFF2-40B4-BE49-F238E27FC236}">
                <a16:creationId xmlns:a16="http://schemas.microsoft.com/office/drawing/2014/main" id="{7008B5CC-2061-7A43-8EEE-43DF427C88F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4802188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Text Box 8">
            <a:extLst>
              <a:ext uri="{FF2B5EF4-FFF2-40B4-BE49-F238E27FC236}">
                <a16:creationId xmlns:a16="http://schemas.microsoft.com/office/drawing/2014/main" id="{90D14EB0-3FD4-744D-9D3E-BD93E7CB6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810000"/>
            <a:ext cx="17795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Evidence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(Likelihood)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31750" name="Line 9">
            <a:extLst>
              <a:ext uri="{FF2B5EF4-FFF2-40B4-BE49-F238E27FC236}">
                <a16:creationId xmlns:a16="http://schemas.microsoft.com/office/drawing/2014/main" id="{722C3B6B-D096-2047-B32A-B8D558EDC9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4725988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51" name="Group 10">
            <a:extLst>
              <a:ext uri="{FF2B5EF4-FFF2-40B4-BE49-F238E27FC236}">
                <a16:creationId xmlns:a16="http://schemas.microsoft.com/office/drawing/2014/main" id="{9055752B-320F-6847-B039-7BE83AE26E72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4114800"/>
            <a:ext cx="2036763" cy="1068388"/>
            <a:chOff x="3840" y="1391"/>
            <a:chExt cx="1283" cy="673"/>
          </a:xfrm>
        </p:grpSpPr>
        <p:sp>
          <p:nvSpPr>
            <p:cNvPr id="31753" name="Text Box 11">
              <a:extLst>
                <a:ext uri="{FF2B5EF4-FFF2-40B4-BE49-F238E27FC236}">
                  <a16:creationId xmlns:a16="http://schemas.microsoft.com/office/drawing/2014/main" id="{016B650C-82E2-FC4A-A598-CF170E456F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391"/>
              <a:ext cx="104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0" tIns="45711" rIns="91420" bIns="45711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7030A0"/>
                  </a:solidFill>
                </a:rPr>
                <a:t>Prior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7030A0"/>
                  </a:solidFill>
                </a:rPr>
                <a:t>knowledge</a:t>
              </a:r>
            </a:p>
          </p:txBody>
        </p:sp>
        <p:sp>
          <p:nvSpPr>
            <p:cNvPr id="31754" name="Line 12">
              <a:extLst>
                <a:ext uri="{FF2B5EF4-FFF2-40B4-BE49-F238E27FC236}">
                  <a16:creationId xmlns:a16="http://schemas.microsoft.com/office/drawing/2014/main" id="{A2626F37-613D-7B4F-81EC-1B4B8F4395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1824"/>
              <a:ext cx="192" cy="240"/>
            </a:xfrm>
            <a:prstGeom prst="line">
              <a:avLst/>
            </a:prstGeom>
            <a:noFill/>
            <a:ln w="9525">
              <a:solidFill>
                <a:srgbClr val="6C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2" name="Text Box 13">
            <a:extLst>
              <a:ext uri="{FF2B5EF4-FFF2-40B4-BE49-F238E27FC236}">
                <a16:creationId xmlns:a16="http://schemas.microsoft.com/office/drawing/2014/main" id="{2270E9F1-515A-7E44-B77F-C2DE6899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411788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F2E46-AA8E-E14F-AA9E-5A3615088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63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F1E5D6FD-A18D-EC40-AA03-A323F0B52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52400" y="274638"/>
            <a:ext cx="8229600" cy="1143000"/>
          </a:xfrm>
        </p:spPr>
        <p:txBody>
          <a:bodyPr/>
          <a:lstStyle/>
          <a:p>
            <a:r>
              <a:rPr lang="en-US" altLang="en-US" dirty="0"/>
              <a:t>Specifying prior and likelihood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1E8BC4B7-3315-274C-84EC-6A983EC91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2054225"/>
            <a:ext cx="8385175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4F9AE8-3640-B244-A6E1-9C30C6C22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96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4">
            <a:extLst>
              <a:ext uri="{FF2B5EF4-FFF2-40B4-BE49-F238E27FC236}">
                <a16:creationId xmlns:a16="http://schemas.microsoft.com/office/drawing/2014/main" id="{5D96F464-D72B-3A4A-89A3-A4FA62A2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67421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TextBox 5">
            <a:extLst>
              <a:ext uri="{FF2B5EF4-FFF2-40B4-BE49-F238E27FC236}">
                <a16:creationId xmlns:a16="http://schemas.microsoft.com/office/drawing/2014/main" id="{4A84C976-5E4D-0643-B0AD-3A2B5D9A0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9144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prior</a:t>
            </a:r>
          </a:p>
        </p:txBody>
      </p:sp>
      <p:sp>
        <p:nvSpPr>
          <p:cNvPr id="34819" name="TextBox 8">
            <a:extLst>
              <a:ext uri="{FF2B5EF4-FFF2-40B4-BE49-F238E27FC236}">
                <a16:creationId xmlns:a16="http://schemas.microsoft.com/office/drawing/2014/main" id="{A0CF257D-F656-974F-B982-FD9E3DAEC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997200"/>
            <a:ext cx="198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/>
              <a:t>likelihood</a:t>
            </a:r>
          </a:p>
        </p:txBody>
      </p:sp>
      <p:sp>
        <p:nvSpPr>
          <p:cNvPr id="34820" name="TextBox 9">
            <a:extLst>
              <a:ext uri="{FF2B5EF4-FFF2-40B4-BE49-F238E27FC236}">
                <a16:creationId xmlns:a16="http://schemas.microsoft.com/office/drawing/2014/main" id="{1FFAE0D5-3DC9-AB4C-B5DD-36C4540DF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257800"/>
            <a:ext cx="198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/>
              <a:t>posterior</a:t>
            </a:r>
          </a:p>
        </p:txBody>
      </p:sp>
    </p:spTree>
    <p:extLst>
      <p:ext uri="{BB962C8B-B14F-4D97-AF65-F5344CB8AC3E}">
        <p14:creationId xmlns:p14="http://schemas.microsoft.com/office/powerpoint/2010/main" val="599718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709DA88D-F0B1-884C-AECE-0B3C3D73EC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Exercise: Coughing friend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2B70C3DC-59C1-EA48-B9C5-81B41C7B4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2054225"/>
            <a:ext cx="8385175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D6E3F-8A6F-5E49-96F8-E76BC3FA9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01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7E337-D43C-8E40-9034-70CB8A9C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82CF1-B78C-1F46-957D-F6CB0525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distinct applications: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Bayesian Data analysis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Bayesian cognitive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746EB-CFC5-7C42-9D41-917FA358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11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58004"/>
            <a:ext cx="8229600" cy="1143000"/>
          </a:xfrm>
        </p:spPr>
        <p:txBody>
          <a:bodyPr/>
          <a:lstStyle/>
          <a:p>
            <a:r>
              <a:rPr lang="en-US" dirty="0"/>
              <a:t>Bayesian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B5A18-187E-AB41-8DCF-0245AEA4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9464"/>
            <a:ext cx="2581537" cy="180521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A5C849-0572-EF4E-93B4-8EEB6119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981200"/>
            <a:ext cx="4152900" cy="90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32E4BB-9D9A-CD4D-9922-D04C3A3E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2832100"/>
            <a:ext cx="7708900" cy="78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1108E6-F8E5-B348-9D44-24E8F4753680}"/>
              </a:ext>
            </a:extLst>
          </p:cNvPr>
          <p:cNvSpPr txBox="1"/>
          <p:nvPr/>
        </p:nvSpPr>
        <p:spPr>
          <a:xfrm>
            <a:off x="112922" y="209550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59F3A-4565-D742-97A0-D28FD1361720}"/>
              </a:ext>
            </a:extLst>
          </p:cNvPr>
          <p:cNvSpPr txBox="1"/>
          <p:nvPr/>
        </p:nvSpPr>
        <p:spPr>
          <a:xfrm>
            <a:off x="76200" y="29438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02649-EF80-0043-809B-E78391081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3661007"/>
            <a:ext cx="2438400" cy="847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0D63A-F1F7-8B4B-9D6F-A483B4F3562D}"/>
              </a:ext>
            </a:extLst>
          </p:cNvPr>
          <p:cNvSpPr txBox="1"/>
          <p:nvPr/>
        </p:nvSpPr>
        <p:spPr>
          <a:xfrm>
            <a:off x="76200" y="3853531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Both models assume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9F74EB-42D4-A84B-849E-921607DC7C01}"/>
              </a:ext>
            </a:extLst>
          </p:cNvPr>
          <p:cNvSpPr txBox="1"/>
          <p:nvPr/>
        </p:nvSpPr>
        <p:spPr>
          <a:xfrm>
            <a:off x="89896" y="5047043"/>
            <a:ext cx="449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Fitting </a:t>
            </a:r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2</a:t>
            </a:r>
            <a:r>
              <a:rPr lang="en-US" sz="3200" dirty="0"/>
              <a:t>: compute 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1DA2EA-5DA1-F64B-9A31-E94B87D2E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4953000"/>
            <a:ext cx="3416300" cy="825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AF99E4-A58F-C046-807C-E46602CD2654}"/>
              </a:ext>
            </a:extLst>
          </p:cNvPr>
          <p:cNvSpPr txBox="1"/>
          <p:nvPr/>
        </p:nvSpPr>
        <p:spPr>
          <a:xfrm>
            <a:off x="1993900" y="5815123"/>
            <a:ext cx="659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where </a:t>
            </a:r>
            <a:r>
              <a:rPr lang="en-US" sz="3200" i="1" dirty="0"/>
              <a:t>D</a:t>
            </a:r>
            <a:r>
              <a:rPr lang="en-US" sz="3200" dirty="0"/>
              <a:t> is the observed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0F87E4-078F-FF4C-A85D-140B11671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87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58004"/>
            <a:ext cx="8229600" cy="1143000"/>
          </a:xfrm>
        </p:spPr>
        <p:txBody>
          <a:bodyPr/>
          <a:lstStyle/>
          <a:p>
            <a:r>
              <a:rPr lang="en-US" dirty="0"/>
              <a:t>Bayesian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B5A18-187E-AB41-8DCF-0245AEA4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9464"/>
            <a:ext cx="2581537" cy="1805218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0F87E4-078F-FF4C-A85D-140B1167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24C8DD-83C2-CB4C-B279-2B5D76123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142" y="1586119"/>
            <a:ext cx="1667508" cy="11116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2DC925-029D-AC4D-8FDA-4768AEA2A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2496508"/>
            <a:ext cx="416942" cy="4025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CAA96A-3A2C-1349-895C-76950BFCF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42" y="2510837"/>
            <a:ext cx="380999" cy="4025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B3864F-68E8-704F-9E36-60E84EFFA4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960" y="1295400"/>
            <a:ext cx="319282" cy="301037"/>
          </a:xfrm>
          <a:prstGeom prst="rect">
            <a:avLst/>
          </a:prstGeom>
        </p:spPr>
      </p:pic>
      <p:sp>
        <p:nvSpPr>
          <p:cNvPr id="24" name="TextBox 5">
            <a:extLst>
              <a:ext uri="{FF2B5EF4-FFF2-40B4-BE49-F238E27FC236}">
                <a16:creationId xmlns:a16="http://schemas.microsoft.com/office/drawing/2014/main" id="{F1D51AF0-013D-5841-9035-5BF04153E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356" y="1903819"/>
            <a:ext cx="12650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prior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87E3D797-1171-AB45-BC3F-E9678A8A7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356" y="3834825"/>
            <a:ext cx="20920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likelihood</a:t>
            </a: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A2F3F688-D4B3-614D-B149-6AE07B9BE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026" y="5676287"/>
            <a:ext cx="24730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posterior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4CD8783-E8B5-5D47-8A23-CD789BAC7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142" y="3549517"/>
            <a:ext cx="1667508" cy="11116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8CE76A5-D410-0941-8E97-831EDA6E2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4459906"/>
            <a:ext cx="416942" cy="40256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37EC3E-B272-4448-BCE6-F3D33B20F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42" y="4474235"/>
            <a:ext cx="380999" cy="4025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F6258B-6315-1947-B632-AC5D95AA5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960" y="3258798"/>
            <a:ext cx="319282" cy="3010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1815F7-638D-EF41-BAE2-C4B8408E7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142" y="5530717"/>
            <a:ext cx="1667508" cy="11116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FA98827-9277-1C48-8A89-01FCB812F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6441106"/>
            <a:ext cx="416942" cy="4025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57710B-5AD6-094D-AF83-65E673E87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42" y="6455435"/>
            <a:ext cx="380999" cy="4025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6F9E4A0-8190-7444-80CC-EE6987E2E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960" y="5239998"/>
            <a:ext cx="319282" cy="30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1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1CB6DEEB-52F6-DA44-94F3-153FC6BF96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Announcements</a:t>
            </a: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023A6D9B-C151-324A-AEE5-9C377F7D12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E619AC70-D7B1-9643-A999-F2AFAD3DDB82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520700" y="24511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prior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A4F66CA-D1D1-B444-85A7-2886AA91F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45"/>
          <a:stretch/>
        </p:blipFill>
        <p:spPr>
          <a:xfrm>
            <a:off x="3810000" y="2057400"/>
            <a:ext cx="2363935" cy="18083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B77698-5275-2542-8653-8E2A3D626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32" y="1999004"/>
            <a:ext cx="2795736" cy="18083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1E4F9C-BD2B-4447-B9F4-BB676AC4D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117" y="2209844"/>
            <a:ext cx="2369250" cy="16763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020E18-4D0D-5243-BBB8-A87FC2B80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9064" y="1587273"/>
            <a:ext cx="552536" cy="5334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C7FFB2-48AE-BC48-8C28-D73BC5514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0414" y="1600117"/>
            <a:ext cx="504904" cy="5334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977F4F-0B4E-AB42-A4BF-38CCF2E20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5115" y="1752600"/>
            <a:ext cx="409639" cy="3334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DF026E-57F6-D54A-A4A2-C82ED26DBBE7}"/>
              </a:ext>
            </a:extLst>
          </p:cNvPr>
          <p:cNvSpPr/>
          <p:nvPr/>
        </p:nvSpPr>
        <p:spPr bwMode="auto">
          <a:xfrm>
            <a:off x="6415074" y="800100"/>
            <a:ext cx="2195525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35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1EE1A5-E564-4141-AAED-9A923D19B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830" y="2765675"/>
            <a:ext cx="5655770" cy="2343105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7EC21ACD-D3E6-4748-8E94-0951167B62E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37908" y="3422363"/>
            <a:ext cx="2095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497FCC-83E0-B64D-B1BE-20152EC98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397" y="1734579"/>
            <a:ext cx="552536" cy="533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670ADB-9E47-664F-8D39-454730323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1734579"/>
            <a:ext cx="504904" cy="5334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3B612E-2E79-034F-94EC-45389AE4AD22}"/>
              </a:ext>
            </a:extLst>
          </p:cNvPr>
          <p:cNvCxnSpPr>
            <a:cxnSpLocks/>
          </p:cNvCxnSpPr>
          <p:nvPr/>
        </p:nvCxnSpPr>
        <p:spPr bwMode="auto">
          <a:xfrm>
            <a:off x="5410200" y="2268062"/>
            <a:ext cx="0" cy="398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B862C51-7D4F-AD43-A71F-6E3CCC46939E}"/>
              </a:ext>
            </a:extLst>
          </p:cNvPr>
          <p:cNvSpPr/>
          <p:nvPr/>
        </p:nvSpPr>
        <p:spPr bwMode="auto">
          <a:xfrm>
            <a:off x="4953000" y="1676400"/>
            <a:ext cx="3048000" cy="411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511DCF-76CC-4844-BD6B-736555ED3959}"/>
              </a:ext>
            </a:extLst>
          </p:cNvPr>
          <p:cNvSpPr/>
          <p:nvPr/>
        </p:nvSpPr>
        <p:spPr bwMode="auto">
          <a:xfrm>
            <a:off x="3456494" y="802111"/>
            <a:ext cx="2868106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645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1EE1A5-E564-4141-AAED-9A923D19B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830" y="2765675"/>
            <a:ext cx="5655770" cy="2343105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7EC21ACD-D3E6-4748-8E94-0951167B62E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37908" y="3422363"/>
            <a:ext cx="2095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497FCC-83E0-B64D-B1BE-20152EC98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397" y="1734579"/>
            <a:ext cx="552536" cy="533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670ADB-9E47-664F-8D39-454730323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1734579"/>
            <a:ext cx="504904" cy="5334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3B612E-2E79-034F-94EC-45389AE4AD22}"/>
              </a:ext>
            </a:extLst>
          </p:cNvPr>
          <p:cNvCxnSpPr>
            <a:cxnSpLocks/>
          </p:cNvCxnSpPr>
          <p:nvPr/>
        </p:nvCxnSpPr>
        <p:spPr bwMode="auto">
          <a:xfrm>
            <a:off x="5410200" y="2268062"/>
            <a:ext cx="0" cy="398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B862C51-7D4F-AD43-A71F-6E3CCC46939E}"/>
              </a:ext>
            </a:extLst>
          </p:cNvPr>
          <p:cNvSpPr/>
          <p:nvPr/>
        </p:nvSpPr>
        <p:spPr bwMode="auto">
          <a:xfrm>
            <a:off x="6019800" y="1676400"/>
            <a:ext cx="3048000" cy="411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E297A-A499-524B-8F08-9E9C34B009D5}"/>
              </a:ext>
            </a:extLst>
          </p:cNvPr>
          <p:cNvSpPr/>
          <p:nvPr/>
        </p:nvSpPr>
        <p:spPr bwMode="auto">
          <a:xfrm>
            <a:off x="3456494" y="802111"/>
            <a:ext cx="2868106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558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1EE1A5-E564-4141-AAED-9A923D19B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830" y="2765675"/>
            <a:ext cx="5655770" cy="2343105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7EC21ACD-D3E6-4748-8E94-0951167B62E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37908" y="3422363"/>
            <a:ext cx="2095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497FCC-83E0-B64D-B1BE-20152EC98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397" y="1734579"/>
            <a:ext cx="552536" cy="533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670ADB-9E47-664F-8D39-454730323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1734579"/>
            <a:ext cx="504904" cy="5334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3B612E-2E79-034F-94EC-45389AE4AD22}"/>
              </a:ext>
            </a:extLst>
          </p:cNvPr>
          <p:cNvCxnSpPr>
            <a:cxnSpLocks/>
          </p:cNvCxnSpPr>
          <p:nvPr/>
        </p:nvCxnSpPr>
        <p:spPr bwMode="auto">
          <a:xfrm>
            <a:off x="5410200" y="2268062"/>
            <a:ext cx="0" cy="398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1D71636-8DB5-B349-9BD6-E2D00B13A2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2687379"/>
            <a:ext cx="6350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01BDBA-283D-A24D-8774-11710114A0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9643" y="2555149"/>
            <a:ext cx="1442663" cy="721332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FE00BF28-5646-B042-8212-927D524AE65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7194262" y="4070062"/>
            <a:ext cx="2095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3200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14E5BA-096E-2140-8309-1FB4998E41F8}"/>
              </a:ext>
            </a:extLst>
          </p:cNvPr>
          <p:cNvSpPr/>
          <p:nvPr/>
        </p:nvSpPr>
        <p:spPr bwMode="auto">
          <a:xfrm>
            <a:off x="3456494" y="802111"/>
            <a:ext cx="2868106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99D03F-5F4D-304B-A0E7-F44FD96740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0108" y="1752600"/>
            <a:ext cx="423116" cy="39893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617CAE-55FA-C649-A655-D37AC99AABB8}"/>
              </a:ext>
            </a:extLst>
          </p:cNvPr>
          <p:cNvCxnSpPr>
            <a:cxnSpLocks/>
          </p:cNvCxnSpPr>
          <p:nvPr/>
        </p:nvCxnSpPr>
        <p:spPr bwMode="auto">
          <a:xfrm>
            <a:off x="8305800" y="2268062"/>
            <a:ext cx="0" cy="398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72256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E619AC70-D7B1-9643-A999-F2AFAD3DDB82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520700" y="24511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prior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5C72F46-4D10-C448-B516-22B02482483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701756" y="5270213"/>
            <a:ext cx="198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posterior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636619-92FD-BC4C-BB2F-A33CC0B015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56"/>
          <a:stretch/>
        </p:blipFill>
        <p:spPr>
          <a:xfrm>
            <a:off x="1008194" y="5021633"/>
            <a:ext cx="2123861" cy="1808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C3B042-1F35-1F49-939E-263F59080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481" y="5021633"/>
            <a:ext cx="2233790" cy="1808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816AC0-EC12-DB4D-BF49-8178B4B33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3180" y="4211990"/>
            <a:ext cx="2017051" cy="2646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4F66CA-D1D1-B444-85A7-2886AA91FE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445"/>
          <a:stretch/>
        </p:blipFill>
        <p:spPr>
          <a:xfrm>
            <a:off x="3810000" y="2057400"/>
            <a:ext cx="2363935" cy="18083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B77698-5275-2542-8653-8E2A3D626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632" y="1999004"/>
            <a:ext cx="2795736" cy="18083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1E4F9C-BD2B-4447-B9F4-BB676AC4D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0117" y="2209844"/>
            <a:ext cx="2369250" cy="16763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020E18-4D0D-5243-BBB8-A87FC2B808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9064" y="1587273"/>
            <a:ext cx="552536" cy="5334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C7FFB2-48AE-BC48-8C28-D73BC55142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0414" y="1600117"/>
            <a:ext cx="504904" cy="5334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977F4F-0B4E-AB42-A4BF-38CCF2E20A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115" y="1752600"/>
            <a:ext cx="409639" cy="3334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32839FF-6D92-5548-B21C-169E262A08FE}"/>
              </a:ext>
            </a:extLst>
          </p:cNvPr>
          <p:cNvSpPr/>
          <p:nvPr/>
        </p:nvSpPr>
        <p:spPr bwMode="auto">
          <a:xfrm>
            <a:off x="43810" y="786871"/>
            <a:ext cx="2868106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819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Markov-Chain Monte Carlo (MCMC)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A4AA2-BB8E-D54D-BD78-342A8721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352800"/>
            <a:ext cx="5922220" cy="3409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400"/>
            <a:ext cx="8890000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085027-98CE-FF4A-93AB-55E780809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31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2D5F2-33DC-8F41-9DA5-F8A91ECA3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A682-1E10-5548-A837-8ABF1F683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708525"/>
          </a:xfrm>
        </p:spPr>
        <p:txBody>
          <a:bodyPr/>
          <a:lstStyle/>
          <a:p>
            <a:r>
              <a:rPr lang="en-US" dirty="0"/>
              <a:t>Least-squares: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Bayesian: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5A3264-5E3E-1044-B2CB-AF88EF716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524000"/>
            <a:ext cx="75438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F81099-3D15-9A44-AB59-2D7F996ED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4584700"/>
            <a:ext cx="7518400" cy="226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816994-0A32-0543-81ED-680B81764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109" y="3982357"/>
            <a:ext cx="904126" cy="957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2F975B-822E-C745-BC0A-91462C102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109" y="1059769"/>
            <a:ext cx="838200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11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1143000"/>
          </a:xfrm>
        </p:spPr>
        <p:txBody>
          <a:bodyPr/>
          <a:lstStyle/>
          <a:p>
            <a:r>
              <a:rPr lang="en-US" dirty="0"/>
              <a:t>Bayes factors for</a:t>
            </a:r>
            <a:br>
              <a:rPr lang="en-US" dirty="0"/>
            </a:br>
            <a:r>
              <a:rPr lang="en-US" dirty="0"/>
              <a:t>model comparison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C8BC1-6A41-4547-AB8B-5887DA99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77AF3D-0F6A-A948-91D1-8112FAFCE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9900"/>
            <a:ext cx="3797300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BBC5D8-4814-3C44-BC9A-2B0C0D3C3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219200"/>
            <a:ext cx="41529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D9D33-194A-3441-BC40-A137CC692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2070100"/>
            <a:ext cx="7708900" cy="78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4697EE-3A35-C641-A79E-4FE108068098}"/>
              </a:ext>
            </a:extLst>
          </p:cNvPr>
          <p:cNvSpPr txBox="1"/>
          <p:nvPr/>
        </p:nvSpPr>
        <p:spPr>
          <a:xfrm>
            <a:off x="112922" y="133350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B9DBC-1A16-D040-849F-2C2082546BD5}"/>
              </a:ext>
            </a:extLst>
          </p:cNvPr>
          <p:cNvSpPr txBox="1"/>
          <p:nvPr/>
        </p:nvSpPr>
        <p:spPr>
          <a:xfrm>
            <a:off x="76200" y="21818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F4231-57B0-434B-A975-3A27CFD54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174790"/>
            <a:ext cx="3797300" cy="124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3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1143000"/>
          </a:xfrm>
        </p:spPr>
        <p:txBody>
          <a:bodyPr/>
          <a:lstStyle/>
          <a:p>
            <a:r>
              <a:rPr lang="en-US" dirty="0"/>
              <a:t>Bayes factors for</a:t>
            </a:r>
            <a:br>
              <a:rPr lang="en-US" dirty="0"/>
            </a:br>
            <a:r>
              <a:rPr lang="en-US" dirty="0"/>
              <a:t>model comparison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C8BC1-6A41-4547-AB8B-5887DA99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77AF3D-0F6A-A948-91D1-8112FAFCE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9900"/>
            <a:ext cx="3797300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BBC5D8-4814-3C44-BC9A-2B0C0D3C3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219200"/>
            <a:ext cx="41529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D9D33-194A-3441-BC40-A137CC692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2070100"/>
            <a:ext cx="7708900" cy="78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4697EE-3A35-C641-A79E-4FE108068098}"/>
              </a:ext>
            </a:extLst>
          </p:cNvPr>
          <p:cNvSpPr txBox="1"/>
          <p:nvPr/>
        </p:nvSpPr>
        <p:spPr>
          <a:xfrm>
            <a:off x="112922" y="133350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B9DBC-1A16-D040-849F-2C2082546BD5}"/>
              </a:ext>
            </a:extLst>
          </p:cNvPr>
          <p:cNvSpPr txBox="1"/>
          <p:nvPr/>
        </p:nvSpPr>
        <p:spPr>
          <a:xfrm>
            <a:off x="76200" y="21818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778FB3-BE01-8E49-8169-9BA9CADD4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207" y="3200400"/>
            <a:ext cx="2476500" cy="129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A9A3FC-2BE4-114D-93D9-3381FEC0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137" y="5032586"/>
            <a:ext cx="9144000" cy="95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0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1143000"/>
          </a:xfrm>
        </p:spPr>
        <p:txBody>
          <a:bodyPr/>
          <a:lstStyle/>
          <a:p>
            <a:r>
              <a:rPr lang="en-US" dirty="0"/>
              <a:t>Bayes factors for</a:t>
            </a:r>
            <a:br>
              <a:rPr lang="en-US" dirty="0"/>
            </a:br>
            <a:r>
              <a:rPr lang="en-US" dirty="0"/>
              <a:t>model comparison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C8BC1-6A41-4547-AB8B-5887DA99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8685DD-CC6D-4B4E-A915-859570C8F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4600"/>
            <a:ext cx="9144000" cy="30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72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767C-2FF9-3149-83D3-0CF4727C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50F97F-284A-DC44-A8F1-560DB8609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9831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Introduce some statistical concepts, including Bayesian approaches and mixed effects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 towards a statistical analysis </a:t>
            </a:r>
            <a:br>
              <a:rPr lang="en-US" dirty="0"/>
            </a:br>
            <a:r>
              <a:rPr lang="en-US" dirty="0"/>
              <a:t>of the sampling</a:t>
            </a:r>
            <a:br>
              <a:rPr lang="en-US" dirty="0"/>
            </a:br>
            <a:r>
              <a:rPr lang="en-US" dirty="0"/>
              <a:t>frames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4DC23-4DFA-5649-AA24-62E41515E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3088758"/>
            <a:ext cx="5294078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87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1143000"/>
          </a:xfrm>
        </p:spPr>
        <p:txBody>
          <a:bodyPr/>
          <a:lstStyle/>
          <a:p>
            <a:r>
              <a:rPr lang="en-US" dirty="0"/>
              <a:t>Bayes factors for</a:t>
            </a:r>
            <a:br>
              <a:rPr lang="en-US" dirty="0"/>
            </a:br>
            <a:r>
              <a:rPr lang="en-US" dirty="0"/>
              <a:t>model comparison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C8BC1-6A41-4547-AB8B-5887DA99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D31CA-7B2E-9C43-9E7E-000C8A01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5950431"/>
            <a:ext cx="7574280" cy="67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8FECD1-E229-A142-9804-7699F0A67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511300"/>
            <a:ext cx="4152900" cy="90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45FAAE-8FB1-F147-B3D4-E7F06E4E2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2413000"/>
            <a:ext cx="7708900" cy="78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80EC2-B66D-9B41-9E6F-F5B1698E2F60}"/>
              </a:ext>
            </a:extLst>
          </p:cNvPr>
          <p:cNvSpPr txBox="1"/>
          <p:nvPr/>
        </p:nvSpPr>
        <p:spPr>
          <a:xfrm>
            <a:off x="112922" y="167640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57F9CA-B069-CE4E-9EDF-3C6BAFDCD0A6}"/>
              </a:ext>
            </a:extLst>
          </p:cNvPr>
          <p:cNvSpPr txBox="1"/>
          <p:nvPr/>
        </p:nvSpPr>
        <p:spPr>
          <a:xfrm>
            <a:off x="76200" y="252478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0988E1-8414-CC4C-A9C8-F9040A278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3352800"/>
            <a:ext cx="6718300" cy="240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97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E54A-6113-FE42-96F7-DF207937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predictors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0CA1F-4F91-F848-8349-F3227B68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428271"/>
            <a:ext cx="7435850" cy="520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89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E54A-6113-FE42-96F7-DF207937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predictors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E2659-416D-E746-8BDD-80E90C80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" y="2057400"/>
            <a:ext cx="9144000" cy="2123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76256D-A24F-2044-8B1D-2F6A6C67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579583"/>
            <a:ext cx="4737100" cy="76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FC603E-FFC6-C548-BA97-E79ED9EB3FF8}"/>
              </a:ext>
            </a:extLst>
          </p:cNvPr>
          <p:cNvSpPr txBox="1"/>
          <p:nvPr/>
        </p:nvSpPr>
        <p:spPr>
          <a:xfrm>
            <a:off x="46075" y="1333352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mod3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4D412-AF7D-4245-99D5-4466241AB212}"/>
              </a:ext>
            </a:extLst>
          </p:cNvPr>
          <p:cNvSpPr txBox="1"/>
          <p:nvPr/>
        </p:nvSpPr>
        <p:spPr>
          <a:xfrm>
            <a:off x="197864" y="4820382"/>
            <a:ext cx="314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selection:</a:t>
            </a:r>
          </a:p>
        </p:txBody>
      </p:sp>
    </p:spTree>
    <p:extLst>
      <p:ext uri="{BB962C8B-B14F-4D97-AF65-F5344CB8AC3E}">
        <p14:creationId xmlns:p14="http://schemas.microsoft.com/office/powerpoint/2010/main" val="3181149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E54A-6113-FE42-96F7-DF207937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0"/>
            <a:ext cx="9144000" cy="1143000"/>
          </a:xfrm>
        </p:spPr>
        <p:txBody>
          <a:bodyPr/>
          <a:lstStyle/>
          <a:p>
            <a:r>
              <a:rPr lang="en-US" sz="4000" dirty="0"/>
              <a:t>Model comparison with AIC and BIC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0233B-BAE0-024C-AF8B-68D2993EB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590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      that maximizes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C7D81-E1EB-BA4F-A658-FDC96405A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3698972"/>
            <a:ext cx="52451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186008-EF6D-5A43-85FE-FD6F45F3A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0" y="2695672"/>
            <a:ext cx="4457700" cy="977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013977-2E9B-1142-8BF3-1674261BD1CA}"/>
              </a:ext>
            </a:extLst>
          </p:cNvPr>
          <p:cNvSpPr txBox="1"/>
          <p:nvPr/>
        </p:nvSpPr>
        <p:spPr>
          <a:xfrm>
            <a:off x="228598" y="1244025"/>
            <a:ext cx="6172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model with parameters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5612EF-A4C5-EC4F-9449-8638C8558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920" y="1216557"/>
            <a:ext cx="487680" cy="592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2DEDA0-8031-B842-9A90-5C00F7519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1905000"/>
            <a:ext cx="1854143" cy="8668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BF9FF3-F9D4-AC4F-8BB4-CD9719D1D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036" y="1914078"/>
            <a:ext cx="699964" cy="812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7E6346-88B6-EE42-A7D2-8D36D87CDCD0}"/>
              </a:ext>
            </a:extLst>
          </p:cNvPr>
          <p:cNvSpPr txBox="1"/>
          <p:nvPr/>
        </p:nvSpPr>
        <p:spPr>
          <a:xfrm>
            <a:off x="1802366" y="2892234"/>
            <a:ext cx="115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AIC</a:t>
            </a:r>
            <a:r>
              <a:rPr lang="en-US" dirty="0"/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14436C-D0A6-C04A-9153-8958CFB86BAB}"/>
              </a:ext>
            </a:extLst>
          </p:cNvPr>
          <p:cNvSpPr txBox="1"/>
          <p:nvPr/>
        </p:nvSpPr>
        <p:spPr>
          <a:xfrm>
            <a:off x="1797050" y="3841608"/>
            <a:ext cx="115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BIC</a:t>
            </a:r>
            <a:r>
              <a:rPr lang="en-US" dirty="0"/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65077F-B1EE-B046-A4A6-4C6D86955A56}"/>
              </a:ext>
            </a:extLst>
          </p:cNvPr>
          <p:cNvSpPr txBox="1"/>
          <p:nvPr/>
        </p:nvSpPr>
        <p:spPr>
          <a:xfrm>
            <a:off x="1905000" y="4676872"/>
            <a:ext cx="6439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where k is number of parameters, </a:t>
            </a:r>
          </a:p>
          <a:p>
            <a:r>
              <a:rPr lang="en-US" sz="3200" dirty="0"/>
              <a:t>	   n is number of data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159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E54A-6113-FE42-96F7-DF207937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-76200"/>
            <a:ext cx="9144000" cy="1143000"/>
          </a:xfrm>
        </p:spPr>
        <p:txBody>
          <a:bodyPr/>
          <a:lstStyle/>
          <a:p>
            <a:r>
              <a:rPr lang="en-US" sz="4000" dirty="0"/>
              <a:t>Model comparison with AIC and BIC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0233B-BAE0-024C-AF8B-68D2993EB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5199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      that maximizes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C7D81-E1EB-BA4F-A658-FDC96405A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2514600"/>
            <a:ext cx="52451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186008-EF6D-5A43-85FE-FD6F45F3A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0" y="1628872"/>
            <a:ext cx="4457700" cy="977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2DEDA0-8031-B842-9A90-5C00F7519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838200"/>
            <a:ext cx="1854143" cy="8668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BF9FF3-F9D4-AC4F-8BB4-CD9719D1D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036" y="847278"/>
            <a:ext cx="699964" cy="812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7E6346-88B6-EE42-A7D2-8D36D87CDCD0}"/>
              </a:ext>
            </a:extLst>
          </p:cNvPr>
          <p:cNvSpPr txBox="1"/>
          <p:nvPr/>
        </p:nvSpPr>
        <p:spPr>
          <a:xfrm>
            <a:off x="1802366" y="1825434"/>
            <a:ext cx="115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AIC</a:t>
            </a:r>
            <a:r>
              <a:rPr lang="en-US" dirty="0"/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14436C-D0A6-C04A-9153-8958CFB86BAB}"/>
              </a:ext>
            </a:extLst>
          </p:cNvPr>
          <p:cNvSpPr txBox="1"/>
          <p:nvPr/>
        </p:nvSpPr>
        <p:spPr>
          <a:xfrm>
            <a:off x="1797050" y="2657236"/>
            <a:ext cx="115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BIC</a:t>
            </a:r>
            <a:r>
              <a:rPr lang="en-US" dirty="0"/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65077F-B1EE-B046-A4A6-4C6D86955A56}"/>
              </a:ext>
            </a:extLst>
          </p:cNvPr>
          <p:cNvSpPr txBox="1"/>
          <p:nvPr/>
        </p:nvSpPr>
        <p:spPr>
          <a:xfrm>
            <a:off x="1905000" y="3570982"/>
            <a:ext cx="6439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where k is number of parameters, </a:t>
            </a:r>
          </a:p>
          <a:p>
            <a:r>
              <a:rPr lang="en-US" sz="3200" dirty="0"/>
              <a:t>	   n is number of data points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4E9B8D-1A02-2841-BAB2-0225F32F20A7}"/>
              </a:ext>
            </a:extLst>
          </p:cNvPr>
          <p:cNvSpPr txBox="1"/>
          <p:nvPr/>
        </p:nvSpPr>
        <p:spPr>
          <a:xfrm>
            <a:off x="304800" y="4724400"/>
            <a:ext cx="8686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Important points:</a:t>
            </a:r>
          </a:p>
          <a:p>
            <a:r>
              <a:rPr lang="en-US" sz="3200" dirty="0"/>
              <a:t>	- lower is better</a:t>
            </a:r>
          </a:p>
          <a:p>
            <a:r>
              <a:rPr lang="en-US" sz="3200" dirty="0"/>
              <a:t>	- both penalize model complexity</a:t>
            </a:r>
            <a:br>
              <a:rPr lang="en-US" sz="3200" dirty="0"/>
            </a:br>
            <a:r>
              <a:rPr lang="en-US" sz="3200" dirty="0"/>
              <a:t>	 (BIC has heavier penalty)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61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95DDCC-75DA-0040-9A8D-8C10C2669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87400"/>
            <a:ext cx="3848100" cy="294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DCE78-CE56-E148-92F1-2DC1C5D95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52" y="762000"/>
            <a:ext cx="4064000" cy="2895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F70E9D8-B468-7D4C-A518-2B7D710EE1A9}"/>
              </a:ext>
            </a:extLst>
          </p:cNvPr>
          <p:cNvSpPr txBox="1">
            <a:spLocks/>
          </p:cNvSpPr>
          <p:nvPr/>
        </p:nvSpPr>
        <p:spPr bwMode="auto">
          <a:xfrm>
            <a:off x="-76200" y="-762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sz="4000" kern="0"/>
              <a:t>Model comparison with AIC and BIC</a:t>
            </a:r>
            <a:endParaRPr lang="en-US" sz="4000" kern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7945A-4706-BE48-A8ED-3188280C466F}"/>
              </a:ext>
            </a:extLst>
          </p:cNvPr>
          <p:cNvSpPr/>
          <p:nvPr/>
        </p:nvSpPr>
        <p:spPr bwMode="auto">
          <a:xfrm>
            <a:off x="2286000" y="2819400"/>
            <a:ext cx="1600200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0826CF-A7D9-8640-A7AA-D700104CEDDA}"/>
              </a:ext>
            </a:extLst>
          </p:cNvPr>
          <p:cNvSpPr/>
          <p:nvPr/>
        </p:nvSpPr>
        <p:spPr bwMode="auto">
          <a:xfrm>
            <a:off x="6858000" y="2743200"/>
            <a:ext cx="1600200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EC7729-3F1D-3440-963C-78002FEB7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733800"/>
            <a:ext cx="4450909" cy="311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31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0751-6658-DE41-B1DD-7A49C2D4E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Mixed effects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ACCA-F6C1-2142-AFA8-EFCE504AB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4525963"/>
          </a:xfrm>
        </p:spPr>
        <p:txBody>
          <a:bodyPr/>
          <a:lstStyle/>
          <a:p>
            <a:r>
              <a:rPr lang="en-US" dirty="0"/>
              <a:t>ANOVA models used to be the go-to approach in psychology, but the field is shifting to mixed-effects models.</a:t>
            </a:r>
          </a:p>
          <a:p>
            <a:endParaRPr lang="en-US" dirty="0"/>
          </a:p>
          <a:p>
            <a:r>
              <a:rPr lang="en-US" dirty="0"/>
              <a:t>Advantages of mixed-effects models:</a:t>
            </a:r>
          </a:p>
          <a:p>
            <a:pPr lvl="1"/>
            <a:r>
              <a:rPr lang="en-US" dirty="0"/>
              <a:t>extend naturally to complex situations (e.g. cases with nested structure, factors that overlap in complex ways)</a:t>
            </a:r>
          </a:p>
          <a:p>
            <a:pPr lvl="1"/>
            <a:r>
              <a:rPr lang="en-US" dirty="0"/>
              <a:t>deal well with missing data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34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8CE7-50D8-7043-AFE0-3732CC81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Sleep study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15EE7-A493-E743-B76D-0EE53BCE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5029200"/>
            <a:ext cx="4318000" cy="262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09E548-5936-C846-A1C9-756A0DC87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43000"/>
            <a:ext cx="6553200" cy="354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93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59A6-2860-314E-B5BE-9A34E458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r>
              <a:rPr lang="en-US" dirty="0"/>
              <a:t>Fixed intercept, slope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3ADB2-EEFA-DB40-AF7C-77E79D09B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6" y="2297158"/>
            <a:ext cx="7217144" cy="4484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4EBB9-34C4-DB47-A44D-A04215535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71600"/>
            <a:ext cx="6946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48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59A6-2860-314E-B5BE-9A34E458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8610600" cy="1143000"/>
          </a:xfrm>
        </p:spPr>
        <p:txBody>
          <a:bodyPr/>
          <a:lstStyle/>
          <a:p>
            <a:r>
              <a:rPr lang="en-US" dirty="0"/>
              <a:t>Random intercept per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167C5-2427-3D4E-ADA6-4910A27F2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1572"/>
            <a:ext cx="7303783" cy="4531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AACD01-A6A2-D847-BF7B-2BFC994C7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1325527"/>
            <a:ext cx="8985891" cy="56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73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7B13-BB58-BA42-A549-61EA0C1D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17E05-25D8-074A-A07B-E4838EF0C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0"/>
            <a:ext cx="9144000" cy="2101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6741D-DDE5-7C49-A373-6252BC9D6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3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59A6-2860-314E-B5BE-9A34E458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8610600" cy="1143000"/>
          </a:xfrm>
        </p:spPr>
        <p:txBody>
          <a:bodyPr/>
          <a:lstStyle/>
          <a:p>
            <a:r>
              <a:rPr lang="en-US" dirty="0"/>
              <a:t>Random slope per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F2B38-2A3D-C742-9914-0989EAEE8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311349"/>
            <a:ext cx="6172200" cy="54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A23710-56C2-FC43-BDCF-9D5E60ADC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15550"/>
            <a:ext cx="7188200" cy="449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80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59A6-2860-314E-B5BE-9A34E458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152400"/>
            <a:ext cx="9829800" cy="1143000"/>
          </a:xfrm>
        </p:spPr>
        <p:txBody>
          <a:bodyPr/>
          <a:lstStyle/>
          <a:p>
            <a:r>
              <a:rPr lang="en-US" dirty="0"/>
              <a:t>Random slope + intercept per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83AF2-F948-454C-9F47-834C27A7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371600"/>
            <a:ext cx="61976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4CF73-2933-4843-AEC8-C6DFFB78D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3182"/>
            <a:ext cx="7162800" cy="454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73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D51F7-A74E-B142-8145-A590EB06C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/>
              <a:t>Mixed effects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3D426-2895-FD42-824B-E56FBD760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16" y="762000"/>
            <a:ext cx="7848600" cy="50132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506272-CCC7-7248-B22E-D3A8BA034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313" y="6254331"/>
            <a:ext cx="2725657" cy="6036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46C5C5-6B6B-1B48-B5D3-960F76D0C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086" y="5693707"/>
            <a:ext cx="1353682" cy="5579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DB8B9E-62E2-6642-8933-308D656AC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6248400"/>
            <a:ext cx="3192128" cy="530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986276-FF17-E040-8968-6F0342BFA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132" y="5734825"/>
            <a:ext cx="3060700" cy="4866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D4E545-79A8-DC42-BFBD-659C0BE51827}"/>
              </a:ext>
            </a:extLst>
          </p:cNvPr>
          <p:cNvCxnSpPr/>
          <p:nvPr/>
        </p:nvCxnSpPr>
        <p:spPr bwMode="auto">
          <a:xfrm flipV="1">
            <a:off x="3429000" y="5775242"/>
            <a:ext cx="0" cy="4462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6EB2BC-8B87-FD4B-8472-7E4FE4B27734}"/>
              </a:ext>
            </a:extLst>
          </p:cNvPr>
          <p:cNvCxnSpPr/>
          <p:nvPr/>
        </p:nvCxnSpPr>
        <p:spPr bwMode="auto">
          <a:xfrm flipV="1">
            <a:off x="7391400" y="5734825"/>
            <a:ext cx="0" cy="4462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53433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A4A4C-B65C-284A-A669-DFDE2330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2DED-40AF-B740-8329-AF73CDBD0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err="1">
                <a:latin typeface="Courier" pitchFamily="2" charset="0"/>
              </a:rPr>
              <a:t>modestframes</a:t>
            </a:r>
            <a:r>
              <a:rPr lang="en-US" dirty="0"/>
              <a:t>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AF2F5-5910-AB49-A1EB-CFD184D62899}"/>
              </a:ext>
            </a:extLst>
          </p:cNvPr>
          <p:cNvSpPr/>
          <p:nvPr/>
        </p:nvSpPr>
        <p:spPr bwMode="auto">
          <a:xfrm>
            <a:off x="5410200" y="3505200"/>
            <a:ext cx="1905000" cy="3124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0F5C5-C4BF-474E-80C7-6474E1784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14400"/>
            <a:ext cx="5511800" cy="1790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307834-C990-5041-A524-EB72B1AB9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43" y="2735676"/>
            <a:ext cx="5880100" cy="41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23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C8EE30-DA44-4549-BD1F-F3F2BAFF2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52600"/>
            <a:ext cx="5181600" cy="366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E2AE6E-EA59-D048-8EDC-58933440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170069"/>
            <a:ext cx="9144000" cy="6784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1A7A4E-CA26-9743-B6D6-F6A9E142FD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087"/>
          <a:stretch/>
        </p:blipFill>
        <p:spPr>
          <a:xfrm>
            <a:off x="-15949" y="4919909"/>
            <a:ext cx="8859128" cy="11760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F1970C-3A20-7447-9235-F3C4E0944ED1}"/>
              </a:ext>
            </a:extLst>
          </p:cNvPr>
          <p:cNvSpPr txBox="1"/>
          <p:nvPr/>
        </p:nvSpPr>
        <p:spPr>
          <a:xfrm>
            <a:off x="0" y="35885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anova</a:t>
            </a:r>
            <a:r>
              <a:rPr lang="en-US" dirty="0">
                <a:latin typeface="Courier" pitchFamily="2" charset="0"/>
              </a:rPr>
              <a:t>(modest1, modest2, modest3)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08BD1A-C838-F34B-8762-2E2CEE9DA1EF}"/>
              </a:ext>
            </a:extLst>
          </p:cNvPr>
          <p:cNvSpPr/>
          <p:nvPr/>
        </p:nvSpPr>
        <p:spPr bwMode="auto">
          <a:xfrm>
            <a:off x="2209800" y="5715000"/>
            <a:ext cx="914400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928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Model checking: individuals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5643A-4A0F-1846-9E24-F98A45E1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19200"/>
            <a:ext cx="46355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408557-1A1C-0643-BBCB-BA65F6696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81" y="1981201"/>
            <a:ext cx="6901669" cy="482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93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52400"/>
            <a:ext cx="8229600" cy="1143000"/>
          </a:xfrm>
        </p:spPr>
        <p:txBody>
          <a:bodyPr/>
          <a:lstStyle/>
          <a:p>
            <a:r>
              <a:rPr lang="en-US" dirty="0"/>
              <a:t>Model checking: predictions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5643A-4A0F-1846-9E24-F98A45E1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143000"/>
            <a:ext cx="4635500" cy="62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66B34-14C0-6747-BAF4-4BA84A48A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7"/>
          <a:stretch/>
        </p:blipFill>
        <p:spPr>
          <a:xfrm>
            <a:off x="838200" y="1700554"/>
            <a:ext cx="7467600" cy="514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36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52400"/>
            <a:ext cx="8229600" cy="1143000"/>
          </a:xfrm>
        </p:spPr>
        <p:txBody>
          <a:bodyPr/>
          <a:lstStyle/>
          <a:p>
            <a:r>
              <a:rPr lang="en-US" dirty="0"/>
              <a:t>Model checking: residuals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5643A-4A0F-1846-9E24-F98A45E1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77900"/>
            <a:ext cx="46355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C5932D-1C9A-C346-A5B9-8066C6E26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8409"/>
            <a:ext cx="7247681" cy="493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00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ourier" pitchFamily="2" charset="0"/>
              </a:rPr>
              <a:t>frames</a:t>
            </a:r>
            <a:r>
              <a:rPr lang="en-US" dirty="0"/>
              <a:t>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AF2F5-5910-AB49-A1EB-CFD184D62899}"/>
              </a:ext>
            </a:extLst>
          </p:cNvPr>
          <p:cNvSpPr/>
          <p:nvPr/>
        </p:nvSpPr>
        <p:spPr bwMode="auto">
          <a:xfrm>
            <a:off x="5410200" y="3505200"/>
            <a:ext cx="1905000" cy="3124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C1331-AE99-654A-87FB-17E9D0ED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55700"/>
            <a:ext cx="7226300" cy="234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35CD38-9105-2548-93D9-0BA03C897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882181"/>
            <a:ext cx="66421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0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Courier" pitchFamily="2" charset="0"/>
              </a:rPr>
              <a:t>tinyframes</a:t>
            </a:r>
            <a:r>
              <a:rPr lang="en-US" dirty="0"/>
              <a:t>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AF4783-4808-6849-8AFE-B3485390E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975664"/>
            <a:ext cx="4864100" cy="219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BC8297-D866-B049-A03D-FF81004B1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3708400"/>
            <a:ext cx="4876800" cy="2616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7AF2F5-5910-AB49-A1EB-CFD184D62899}"/>
              </a:ext>
            </a:extLst>
          </p:cNvPr>
          <p:cNvSpPr/>
          <p:nvPr/>
        </p:nvSpPr>
        <p:spPr bwMode="auto">
          <a:xfrm>
            <a:off x="5410200" y="3505200"/>
            <a:ext cx="1905000" cy="3124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285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AD5A53C-E2D7-FD4A-9B02-284888FB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231223"/>
            <a:ext cx="9144000" cy="1017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1970C-3A20-7447-9235-F3C4E0944ED1}"/>
              </a:ext>
            </a:extLst>
          </p:cNvPr>
          <p:cNvSpPr txBox="1"/>
          <p:nvPr/>
        </p:nvSpPr>
        <p:spPr>
          <a:xfrm>
            <a:off x="0" y="403413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anova</a:t>
            </a:r>
            <a:r>
              <a:rPr lang="en-US" dirty="0">
                <a:latin typeface="Courier" pitchFamily="2" charset="0"/>
              </a:rPr>
              <a:t>(linframes1, linframes2)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08BD1A-C838-F34B-8762-2E2CEE9DA1EF}"/>
              </a:ext>
            </a:extLst>
          </p:cNvPr>
          <p:cNvSpPr/>
          <p:nvPr/>
        </p:nvSpPr>
        <p:spPr bwMode="auto">
          <a:xfrm>
            <a:off x="2590800" y="5765582"/>
            <a:ext cx="688694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845BD-15CE-8D47-9802-03823FC84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3641"/>
            <a:ext cx="9144000" cy="340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1B53-BBB3-6845-A496-44BB9E6AE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3411"/>
            <a:ext cx="5943600" cy="3848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E2A797-9D7B-B54C-9499-96FF7A69928A}"/>
              </a:ext>
            </a:extLst>
          </p:cNvPr>
          <p:cNvSpPr txBox="1"/>
          <p:nvPr/>
        </p:nvSpPr>
        <p:spPr>
          <a:xfrm>
            <a:off x="-23037" y="1204481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linframes1: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19D59-3260-D441-A20B-942D10FA7FBD}"/>
              </a:ext>
            </a:extLst>
          </p:cNvPr>
          <p:cNvSpPr txBox="1"/>
          <p:nvPr/>
        </p:nvSpPr>
        <p:spPr>
          <a:xfrm>
            <a:off x="0" y="228153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linframes2</a:t>
            </a:r>
            <a:r>
              <a:rPr lang="en-US" dirty="0">
                <a:latin typeface="Courier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02269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checking: individuals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77DF7-B6FB-9341-A633-DB94CF3E8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37539"/>
            <a:ext cx="8229600" cy="572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41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01B0-D00D-3E4F-A6C3-C74CBEB0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74638"/>
            <a:ext cx="8610600" cy="1143000"/>
          </a:xfrm>
        </p:spPr>
        <p:txBody>
          <a:bodyPr/>
          <a:lstStyle/>
          <a:p>
            <a:r>
              <a:rPr lang="en-US" dirty="0"/>
              <a:t>Generalized linear mixed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A21A0-2BB3-DF47-A667-C65F38EC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8887"/>
            <a:ext cx="9144000" cy="993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20CDA9-1F7E-7B42-8538-CE22162A9356}"/>
              </a:ext>
            </a:extLst>
          </p:cNvPr>
          <p:cNvSpPr txBox="1"/>
          <p:nvPr/>
        </p:nvSpPr>
        <p:spPr>
          <a:xfrm>
            <a:off x="76200" y="1371600"/>
            <a:ext cx="9209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Map </a:t>
            </a:r>
            <a:r>
              <a:rPr lang="en-US" sz="2800" dirty="0">
                <a:latin typeface="Courier" pitchFamily="2" charset="0"/>
              </a:rPr>
              <a:t>response</a:t>
            </a:r>
            <a:r>
              <a:rPr lang="en-US" sz="2800" dirty="0"/>
              <a:t> to </a:t>
            </a:r>
            <a:r>
              <a:rPr lang="en-US" sz="2800" dirty="0">
                <a:latin typeface="Courier" pitchFamily="2" charset="0"/>
              </a:rPr>
              <a:t>generalization</a:t>
            </a:r>
            <a:r>
              <a:rPr lang="en-US" sz="2800" dirty="0"/>
              <a:t> (between 0 and 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F99C9-9EE8-B343-A65C-4C412E057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57600"/>
            <a:ext cx="9144000" cy="461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15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974E-28F2-2844-8D31-96000301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write 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FC7A1-4492-2748-9095-20D60BF9E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/>
              <a:t>The actual paper reported Bayes factors computed using JASP</a:t>
            </a:r>
          </a:p>
          <a:p>
            <a:endParaRPr lang="en-US" dirty="0"/>
          </a:p>
          <a:p>
            <a:r>
              <a:rPr lang="en-US" dirty="0"/>
              <a:t>See </a:t>
            </a:r>
            <a:r>
              <a:rPr lang="en-AU" dirty="0" err="1">
                <a:latin typeface="Courier" pitchFamily="2" charset="0"/>
              </a:rPr>
              <a:t>analysis_samplesize.Rmd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(in </a:t>
            </a:r>
            <a:r>
              <a:rPr lang="en-US" dirty="0" err="1">
                <a:latin typeface="Courier" pitchFamily="2" charset="0"/>
              </a:rPr>
              <a:t>samplingframes</a:t>
            </a:r>
            <a:r>
              <a:rPr lang="en-US" dirty="0">
                <a:latin typeface="Courier" pitchFamily="2" charset="0"/>
              </a:rPr>
              <a:t>/analysis)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+mj-lt"/>
              </a:rPr>
              <a:t>for more</a:t>
            </a:r>
            <a:endParaRPr lang="en-AU" dirty="0"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02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Courier" pitchFamily="2" charset="0"/>
              </a:rPr>
              <a:t>tinyframes</a:t>
            </a:r>
            <a:r>
              <a:rPr lang="en-US" dirty="0"/>
              <a:t>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B5A18-187E-AB41-8DCF-0245AEA4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3456629"/>
            <a:ext cx="4864100" cy="3401371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AF4783-4808-6849-8AFE-B3485390E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975664"/>
            <a:ext cx="4864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05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t-test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FB4C05-1D2D-8843-9753-D244A43D8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4CBEA1-C2CF-8F4A-B0B1-9E461C64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77" y="3657600"/>
            <a:ext cx="9144000" cy="3044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B48A90-10CA-1E4C-8177-9564902AB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371600"/>
            <a:ext cx="4838700" cy="1828800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8924505-D468-3349-B332-52E9E495B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181600" y="1295399"/>
            <a:ext cx="3276600" cy="2291263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854087-1214-034E-A6A9-9BA32052E5A7}"/>
              </a:ext>
            </a:extLst>
          </p:cNvPr>
          <p:cNvSpPr/>
          <p:nvPr/>
        </p:nvSpPr>
        <p:spPr bwMode="auto">
          <a:xfrm>
            <a:off x="4572000" y="4419600"/>
            <a:ext cx="1219200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66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8229600" cy="1143000"/>
          </a:xfrm>
        </p:spPr>
        <p:txBody>
          <a:bodyPr/>
          <a:lstStyle/>
          <a:p>
            <a:r>
              <a:rPr lang="en-US" dirty="0"/>
              <a:t>From a t-test to linear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B5A18-187E-AB41-8DCF-0245AEA4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3720523"/>
            <a:ext cx="4486950" cy="3137637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49673C-2F06-4640-8A1A-18545824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CA6E16-EA43-C54C-99CE-80BAFA36B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977900"/>
            <a:ext cx="41529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26FB80-8A19-7E48-ABDB-FF5E599A0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879600"/>
            <a:ext cx="7708900" cy="78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EB605D-7A7E-9341-9F0B-ACBAEFAD0A95}"/>
              </a:ext>
            </a:extLst>
          </p:cNvPr>
          <p:cNvSpPr txBox="1"/>
          <p:nvPr/>
        </p:nvSpPr>
        <p:spPr>
          <a:xfrm>
            <a:off x="112922" y="114300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5E31C-1D6E-DA47-8ACB-B25560C5733D}"/>
              </a:ext>
            </a:extLst>
          </p:cNvPr>
          <p:cNvSpPr txBox="1"/>
          <p:nvPr/>
        </p:nvSpPr>
        <p:spPr>
          <a:xfrm>
            <a:off x="76200" y="199138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630D2-379F-4B46-9DC4-6B214FC4A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8" y="2781298"/>
            <a:ext cx="9255675" cy="9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67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8229600" cy="1143000"/>
          </a:xfrm>
        </p:spPr>
        <p:txBody>
          <a:bodyPr/>
          <a:lstStyle/>
          <a:p>
            <a:r>
              <a:rPr lang="en-US" dirty="0"/>
              <a:t>From a t-test to linear models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49673C-2F06-4640-8A1A-18545824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CA6E16-EA43-C54C-99CE-80BAFA36B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977900"/>
            <a:ext cx="41529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26FB80-8A19-7E48-ABDB-FF5E599A0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879600"/>
            <a:ext cx="7708900" cy="78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EB605D-7A7E-9341-9F0B-ACBAEFAD0A95}"/>
              </a:ext>
            </a:extLst>
          </p:cNvPr>
          <p:cNvSpPr txBox="1"/>
          <p:nvPr/>
        </p:nvSpPr>
        <p:spPr>
          <a:xfrm>
            <a:off x="112922" y="114300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5E31C-1D6E-DA47-8ACB-B25560C5733D}"/>
              </a:ext>
            </a:extLst>
          </p:cNvPr>
          <p:cNvSpPr txBox="1"/>
          <p:nvPr/>
        </p:nvSpPr>
        <p:spPr>
          <a:xfrm>
            <a:off x="76200" y="199138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630D2-379F-4B46-9DC4-6B214FC4A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8" y="2781298"/>
            <a:ext cx="9255675" cy="9016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840930-3376-304A-AD51-949F054DA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4057645"/>
            <a:ext cx="7924800" cy="2527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AE5D6-0212-564D-9E7C-2895818B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7120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4959</TotalTime>
  <Words>609</Words>
  <Application>Microsoft Macintosh PowerPoint</Application>
  <PresentationFormat>On-screen Show (4:3)</PresentationFormat>
  <Paragraphs>153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Courier</vt:lpstr>
      <vt:lpstr>Default Design</vt:lpstr>
      <vt:lpstr>Summer School Overview</vt:lpstr>
      <vt:lpstr>Announcements</vt:lpstr>
      <vt:lpstr>Goals</vt:lpstr>
      <vt:lpstr>Classical tests</vt:lpstr>
      <vt:lpstr>tinyframes data</vt:lpstr>
      <vt:lpstr>tinyframes data</vt:lpstr>
      <vt:lpstr>t-test</vt:lpstr>
      <vt:lpstr>From a t-test to linear models</vt:lpstr>
      <vt:lpstr>From a t-test to linear models</vt:lpstr>
      <vt:lpstr>ANOVA for model comparison</vt:lpstr>
      <vt:lpstr>Least squares regression</vt:lpstr>
      <vt:lpstr>Coughing friend</vt:lpstr>
      <vt:lpstr>Coughing friend</vt:lpstr>
      <vt:lpstr>Specifying prior and likelihood</vt:lpstr>
      <vt:lpstr>PowerPoint Presentation</vt:lpstr>
      <vt:lpstr>Exercise: Coughing friend</vt:lpstr>
      <vt:lpstr>Bayesian inference</vt:lpstr>
      <vt:lpstr>Bayesian regression</vt:lpstr>
      <vt:lpstr>Bayesian regression</vt:lpstr>
      <vt:lpstr>Bayesian inference</vt:lpstr>
      <vt:lpstr>Bayesian inference</vt:lpstr>
      <vt:lpstr>Bayesian inference</vt:lpstr>
      <vt:lpstr>Bayesian inference</vt:lpstr>
      <vt:lpstr>Bayesian inference</vt:lpstr>
      <vt:lpstr>Markov-Chain Monte Carlo (MCMC) methods</vt:lpstr>
      <vt:lpstr>Regression</vt:lpstr>
      <vt:lpstr>Bayes factors for model comparison</vt:lpstr>
      <vt:lpstr>Bayes factors for model comparison</vt:lpstr>
      <vt:lpstr>Bayes factors for model comparison</vt:lpstr>
      <vt:lpstr>Bayes factors for model comparison</vt:lpstr>
      <vt:lpstr>Multiple predictors</vt:lpstr>
      <vt:lpstr>Multiple predictors</vt:lpstr>
      <vt:lpstr>Model comparison with AIC and BIC</vt:lpstr>
      <vt:lpstr>Model comparison with AIC and BIC</vt:lpstr>
      <vt:lpstr>PowerPoint Presentation</vt:lpstr>
      <vt:lpstr>Mixed effects models</vt:lpstr>
      <vt:lpstr>Sleep study example</vt:lpstr>
      <vt:lpstr>Fixed intercept, slope</vt:lpstr>
      <vt:lpstr>Random intercept per group</vt:lpstr>
      <vt:lpstr>Random slope per group</vt:lpstr>
      <vt:lpstr>Random slope + intercept per group</vt:lpstr>
      <vt:lpstr>Mixed effects models</vt:lpstr>
      <vt:lpstr>Exercise</vt:lpstr>
      <vt:lpstr>modestframes data</vt:lpstr>
      <vt:lpstr>Model comparison</vt:lpstr>
      <vt:lpstr>Model checking: individuals</vt:lpstr>
      <vt:lpstr>Model checking: predictions</vt:lpstr>
      <vt:lpstr>Model checking: residuals</vt:lpstr>
      <vt:lpstr>frames data</vt:lpstr>
      <vt:lpstr>Model comparison</vt:lpstr>
      <vt:lpstr>Model checking: individuals</vt:lpstr>
      <vt:lpstr>Generalized linear mixed models</vt:lpstr>
      <vt:lpstr>What to write up?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methods in Cognitive Science</dc:title>
  <dc:creator>Charles Kemp</dc:creator>
  <cp:lastModifiedBy>Charles Kemp</cp:lastModifiedBy>
  <cp:revision>217</cp:revision>
  <dcterms:created xsi:type="dcterms:W3CDTF">2008-02-03T14:34:18Z</dcterms:created>
  <dcterms:modified xsi:type="dcterms:W3CDTF">2019-12-17T09:52:32Z</dcterms:modified>
</cp:coreProperties>
</file>